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72" r:id="rId3"/>
    <p:sldId id="270" r:id="rId4"/>
    <p:sldId id="271" r:id="rId5"/>
    <p:sldId id="261" r:id="rId6"/>
    <p:sldId id="446" r:id="rId7"/>
    <p:sldId id="447" r:id="rId8"/>
    <p:sldId id="448" r:id="rId9"/>
    <p:sldId id="318" r:id="rId10"/>
    <p:sldId id="273" r:id="rId11"/>
    <p:sldId id="262" r:id="rId12"/>
    <p:sldId id="424" r:id="rId13"/>
    <p:sldId id="275" r:id="rId14"/>
    <p:sldId id="264" r:id="rId15"/>
    <p:sldId id="259" r:id="rId16"/>
    <p:sldId id="277" r:id="rId17"/>
    <p:sldId id="276" r:id="rId18"/>
    <p:sldId id="421" r:id="rId19"/>
    <p:sldId id="311" r:id="rId20"/>
    <p:sldId id="339" r:id="rId21"/>
    <p:sldId id="340" r:id="rId22"/>
    <p:sldId id="341" r:id="rId23"/>
    <p:sldId id="342" r:id="rId24"/>
    <p:sldId id="394" r:id="rId25"/>
    <p:sldId id="417" r:id="rId26"/>
    <p:sldId id="279" r:id="rId27"/>
    <p:sldId id="302" r:id="rId28"/>
    <p:sldId id="436" r:id="rId29"/>
    <p:sldId id="314" r:id="rId30"/>
    <p:sldId id="280" r:id="rId31"/>
    <p:sldId id="439" r:id="rId32"/>
    <p:sldId id="281" r:id="rId33"/>
    <p:sldId id="440" r:id="rId34"/>
    <p:sldId id="441" r:id="rId35"/>
    <p:sldId id="442" r:id="rId36"/>
    <p:sldId id="443" r:id="rId37"/>
    <p:sldId id="305" r:id="rId38"/>
    <p:sldId id="437" r:id="rId39"/>
    <p:sldId id="438" r:id="rId40"/>
    <p:sldId id="435" r:id="rId41"/>
    <p:sldId id="445" r:id="rId42"/>
    <p:sldId id="444" r:id="rId43"/>
    <p:sldId id="284" r:id="rId44"/>
    <p:sldId id="397" r:id="rId45"/>
    <p:sldId id="285" r:id="rId46"/>
    <p:sldId id="304" r:id="rId47"/>
    <p:sldId id="300" r:id="rId48"/>
    <p:sldId id="385" r:id="rId49"/>
    <p:sldId id="431" r:id="rId50"/>
    <p:sldId id="433" r:id="rId51"/>
    <p:sldId id="432" r:id="rId52"/>
    <p:sldId id="290" r:id="rId53"/>
    <p:sldId id="40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71D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1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DE0DB-948C-DC43-B5EB-F2E999F2234F}" type="datetime1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F3579-7B5A-1342-B7B2-9BF7793F2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35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AE58A-AE17-A547-BBB1-C8FA1C64624F}" type="datetime1">
              <a:rPr lang="en-US" smtClean="0"/>
              <a:t>8/27/15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6B96F-FB2F-A64B-AB96-674C96A83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5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66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(7/23/15 17:56) -----</a:t>
            </a:r>
          </a:p>
          <a:p>
            <a:r>
              <a:rPr lang="en-US"/>
              <a:t>Merge into challenge?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Transpose</a:t>
            </a:r>
            <a:br>
              <a:rPr lang="en-US" dirty="0" smtClean="0"/>
            </a:br>
            <a:r>
              <a:rPr lang="en-US" dirty="0" smtClean="0"/>
              <a:t>O(m) time</a:t>
            </a:r>
          </a:p>
          <a:p>
            <a:r>
              <a:rPr lang="en-US" dirty="0" smtClean="0"/>
              <a:t>----- Meeting Notes (7/23/15 17:56) -----</a:t>
            </a:r>
          </a:p>
          <a:p>
            <a:r>
              <a:rPr lang="en-US" dirty="0" smtClean="0"/>
              <a:t>Formulas don't matter</a:t>
            </a:r>
          </a:p>
          <a:p>
            <a:r>
              <a:rPr lang="en-US" dirty="0" smtClean="0"/>
              <a:t>Think of this as more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8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</a:t>
            </a:r>
            <a:r>
              <a:rPr lang="en-US" baseline="0" dirty="0" smtClean="0"/>
              <a:t> they’re equivalent because stationary distribution.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22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pre-adding alpha*r to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(7/23/15 17:56) -----</a:t>
            </a:r>
          </a:p>
          <a:p>
            <a:r>
              <a:rPr lang="en-US"/>
              <a:t>One per slide.</a:t>
            </a:r>
          </a:p>
          <a:p>
            <a:r>
              <a:rPr lang="en-US"/>
              <a:t>Write equations.</a:t>
            </a:r>
          </a:p>
          <a:p>
            <a:r>
              <a:rPr lang="en-US"/>
              <a:t>Add box saying r and  p are ....</a:t>
            </a:r>
          </a:p>
          <a:p>
            <a:r>
              <a:rPr lang="en-US"/>
              <a:t>Use previous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(7/23/15 17:56) -----</a:t>
            </a:r>
          </a:p>
          <a:p>
            <a:r>
              <a:rPr lang="en-US"/>
              <a:t>Animate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2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For PPR, using path length doesn’t seem to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0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trade-off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r_max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19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Draw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19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any graph $G$, teleport probability $\alpha$, source node (or distribution) $s$, target $t$, FAST-PPR estimates $\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pi_s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(t)$ of size $\delta$ within relative error $\epsilon$ (with high probability).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0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any graph $G$, teleport probability $\alpha$, source node (or distribution) $s$, target $t$, FAST-PPR estimates $\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pi_s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(t)$ of size $\delta$ within relative error $\epsilon$ (with high probability).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 Meeting Notes (7/29/15 18:01) 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bar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delta to 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0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9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9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70x faster on</a:t>
            </a:r>
            <a:r>
              <a:rPr lang="en-US" baseline="0" dirty="0" smtClean="0"/>
              <a:t> all graphs! On UK 40s -&gt; 0.6s.</a:t>
            </a:r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I’m going to describe how to set an important parameter…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</a:p>
          <a:p>
            <a:r>
              <a:rPr lang="en-US" dirty="0" smtClean="0"/>
              <a:t>----- Meeting Notes (7/29/15 18:01) -----</a:t>
            </a:r>
          </a:p>
          <a:p>
            <a:r>
              <a:rPr lang="en-US" dirty="0" smtClean="0"/>
              <a:t>O~(m/epsilon^2)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5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Push</a:t>
            </a:r>
            <a:r>
              <a:rPr lang="en-US" baseline="0" dirty="0" smtClean="0"/>
              <a:t> forward, random walks backwards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Sentence</a:t>
            </a:r>
            <a:r>
              <a:rPr lang="en-US" baseline="0" dirty="0" smtClean="0"/>
              <a:t> defining PPR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81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Push</a:t>
            </a:r>
            <a:r>
              <a:rPr lang="en-US" baseline="0" dirty="0" smtClean="0"/>
              <a:t> forward, random walks backwards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5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Push</a:t>
            </a:r>
            <a:r>
              <a:rPr lang="en-US" baseline="0" dirty="0" smtClean="0"/>
              <a:t> forward, random walks backwards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5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6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6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19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(7/29/15 18:01) -----</a:t>
            </a:r>
          </a:p>
          <a:p>
            <a:r>
              <a:rPr lang="en-US" dirty="0"/>
              <a:t>log scale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82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9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(7/27/15 17:50) -----</a:t>
            </a:r>
          </a:p>
          <a:p>
            <a:r>
              <a:rPr lang="en-US"/>
              <a:t>Explain why communication is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57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 </a:t>
            </a:r>
            <a:r>
              <a:rPr lang="en-US" dirty="0"/>
              <a:t>relative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0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(7/23/15 17:56) -----</a:t>
            </a:r>
          </a:p>
          <a:p>
            <a:r>
              <a:rPr lang="en-US" dirty="0"/>
              <a:t>Another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0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lvl="0">
              <a:defRPr sz="1800"/>
            </a:pPr>
            <a:r>
              <a:rPr sz="1400"/>
              <a:t>This screenshot shows my twitter home page. The main view is a collection of tweets from people that I choose to follow. On the left sidebar is a prominent module called ‘Who to follow’ which displays other users that I might want to follow. This module is present in a variety of places throughout Twitter. In fact, we present user recommendations contextually in many other places in the Twitter product.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Heat Kernel is a random walk score like PageRank, but it uses a</a:t>
            </a:r>
            <a:r>
              <a:rPr lang="en-US" baseline="0" dirty="0" smtClean="0"/>
              <a:t> Poisson length distribution rather than Geometric length distribution.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3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Transition: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2478-3EB4-4417-B44D-FB847EC6E4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6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</a:t>
            </a:r>
            <a:r>
              <a:rPr lang="en-US" baseline="0" dirty="0" smtClean="0"/>
              <a:t> 120x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6B96F-FB2F-A64B-AB96-674C96A830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0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A366-48BB-DF48-B8AB-E9778F435A0C}" type="datetime1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1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0ADE-19B0-F148-BD70-B12DEEFE7A66}" type="datetime1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6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220-D1C1-B849-AB6B-B1D2D39003A4}" type="datetime1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03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5266-D7C2-A24E-B8CB-A4A8D6B70F50}" type="datetime1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55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52463" y="2089150"/>
            <a:ext cx="7839075" cy="2679700"/>
          </a:xfrm>
          <a:prstGeom prst="rect">
            <a:avLst/>
          </a:prstGeom>
        </p:spPr>
        <p:txBody>
          <a:bodyPr lIns="21336" tIns="21336" rIns="21336" bIns="21336"/>
          <a:lstStyle>
            <a:lvl1pPr algn="l" defTabSz="346710">
              <a:defRPr sz="49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551285967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652463" y="577850"/>
            <a:ext cx="7839075" cy="908050"/>
          </a:xfrm>
          <a:prstGeom prst="rect">
            <a:avLst/>
          </a:prstGeom>
        </p:spPr>
        <p:txBody>
          <a:bodyPr lIns="21336" tIns="21336" rIns="21336" bIns="21336"/>
          <a:lstStyle>
            <a:lvl1pPr algn="l" defTabSz="346710">
              <a:defRPr sz="4800" cap="none">
                <a:solidFill>
                  <a:srgbClr val="66DE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66DEFF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652463" y="1536700"/>
            <a:ext cx="7839075" cy="4686300"/>
          </a:xfrm>
          <a:prstGeom prst="rect">
            <a:avLst/>
          </a:prstGeom>
        </p:spPr>
        <p:txBody>
          <a:bodyPr lIns="21336" tIns="21336" rIns="21336" bIns="21336"/>
          <a:lstStyle>
            <a:lvl1pPr marL="0" indent="0" defTabSz="346710">
              <a:spcBef>
                <a:spcPts val="2184"/>
              </a:spcBef>
              <a:buClrTx/>
              <a:buSzTx/>
              <a:buNone/>
              <a:defRPr sz="2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373380" indent="-373380" defTabSz="346710">
              <a:spcBef>
                <a:spcPts val="840"/>
              </a:spcBef>
              <a:buClr>
                <a:srgbClr val="FFFFFF">
                  <a:alpha val="25000"/>
                </a:srgbClr>
              </a:buClr>
              <a:buSzPct val="125000"/>
              <a:buChar char="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480060" indent="-320040" defTabSz="346710">
              <a:spcBef>
                <a:spcPts val="546"/>
              </a:spcBef>
              <a:buClr>
                <a:srgbClr val="FFFFFF">
                  <a:alpha val="25000"/>
                </a:srgbClr>
              </a:buClr>
              <a:buSzPct val="125000"/>
              <a:buChar char="⇢"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0" defTabSz="346710">
              <a:spcBef>
                <a:spcPts val="2184"/>
              </a:spcBef>
              <a:buClrTx/>
              <a:buSzTx/>
              <a:buNone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0" defTabSz="346710">
              <a:spcBef>
                <a:spcPts val="2184"/>
              </a:spcBef>
              <a:buClrTx/>
              <a:buSzTx/>
              <a:buNone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6054897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6B3C-B5E5-7140-B898-6B369493AF09}" type="datetime1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0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927A3-C19C-F240-B98A-6A6C6136FED2}" type="datetime1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1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9135-A8E0-E742-BEDC-E51BBDC7BF05}" type="datetime1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D875-3C37-684E-815D-211B76BA8072}" type="datetime1">
              <a:rPr lang="en-US" smtClean="0"/>
              <a:t>8/27/15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FED6-50BF-EA4E-925A-EAB9F09DF736}" type="datetime1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FDCA-129F-5A49-8F69-48EA6502A356}" type="datetime1">
              <a:rPr lang="en-US" smtClean="0"/>
              <a:t>8/27/15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0F9C1-79DC-FC4B-B6F6-F1AF36698F26}" type="datetime1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2F7FF-39A1-0C49-8958-D88A5C9ED707}" type="datetime1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6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2FEB-A6AC-4C4D-AC63-11D1CD49FE8F}" type="datetime1">
              <a:rPr lang="en-US" smtClean="0"/>
              <a:t>8/27/15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B87BB1-8DAC-CF4E-B25D-ED15D60B45CF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033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66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71.emf"/><Relationship Id="rId5" Type="http://schemas.openxmlformats.org/officeDocument/2006/relationships/image" Target="../media/image7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71.emf"/><Relationship Id="rId5" Type="http://schemas.openxmlformats.org/officeDocument/2006/relationships/image" Target="../media/image7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7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onalizedsearchdemo.com/" TargetMode="External"/><Relationship Id="rId3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487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Sublinear</a:t>
            </a:r>
            <a:r>
              <a:rPr lang="en-US" dirty="0" smtClean="0"/>
              <a:t> Algorithms for Personalized PageRank, with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4895"/>
            <a:ext cx="6400800" cy="2971801"/>
          </a:xfrm>
          <a:noFill/>
        </p:spPr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Ashish Goel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Joint work with Peter Lofgren; Sid Banerjee; C </a:t>
            </a:r>
            <a:r>
              <a:rPr lang="en-US" dirty="0" err="1" smtClean="0">
                <a:solidFill>
                  <a:schemeClr val="tx1"/>
                </a:solidFill>
              </a:rPr>
              <a:t>Seshadhri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5320"/>
            <a:ext cx="59690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58833"/>
            <a:ext cx="6667500" cy="508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73033"/>
            <a:ext cx="6223000" cy="4191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5320"/>
            <a:ext cx="6870700" cy="2654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15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user has different score vector: Full pre-computation: O(n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dirty="0" smtClean="0"/>
              <a:t>Computing from scratch previously took </a:t>
            </a:r>
            <a:r>
              <a:rPr lang="en-US" dirty="0" err="1" smtClean="0"/>
              <a:t>Ω</a:t>
            </a:r>
            <a:r>
              <a:rPr lang="en-US" dirty="0" smtClean="0"/>
              <a:t>(n) time—several minutes on Twitter-2010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8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Algorithms	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Monte-Carlo: Sample random walks.</a:t>
            </a:r>
          </a:p>
          <a:p>
            <a:r>
              <a:rPr lang="en-US" dirty="0" smtClean="0"/>
              <a:t>(Local) Power-Iteration: Iteratively improve estimates based on recursive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6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558800"/>
            <a:ext cx="8121650" cy="54264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21370"/>
            <a:ext cx="21336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2894" y="4454859"/>
            <a:ext cx="69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7120" y="2502709"/>
            <a:ext cx="100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 min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951402" y="1516000"/>
            <a:ext cx="1366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10+ min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947201" y="5043996"/>
            <a:ext cx="122556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Monte-Carlo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036068" y="5043996"/>
            <a:ext cx="153240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 Iteration</a:t>
            </a:r>
          </a:p>
          <a:p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-1800692" y="3220373"/>
            <a:ext cx="5698497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Running Time per               Estimate (s)</a:t>
            </a:r>
            <a:endParaRPr lang="en-US" sz="2800" dirty="0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1667" y="2830976"/>
            <a:ext cx="927100" cy="469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30737" y="5889611"/>
            <a:ext cx="921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 relative error set to </a:t>
            </a:r>
            <a:r>
              <a:rPr lang="en-US" sz="2800" dirty="0"/>
              <a:t>≈</a:t>
            </a:r>
            <a:r>
              <a:rPr lang="en-US" sz="2800" dirty="0" smtClean="0"/>
              <a:t>10% for all algorithms.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372950" y="977231"/>
            <a:ext cx="76969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Runtime on Twitter-2010 (1.5 billion edges)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90"/>
            <a:ext cx="8229600" cy="1143000"/>
          </a:xfrm>
        </p:spPr>
        <p:txBody>
          <a:bodyPr/>
          <a:lstStyle/>
          <a:p>
            <a:r>
              <a:rPr lang="en-US" dirty="0"/>
              <a:t>Results Preview </a:t>
            </a:r>
            <a:r>
              <a:rPr lang="en-US" dirty="0" smtClean="0"/>
              <a:t>(Experiment)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54250" y="5164647"/>
            <a:ext cx="204258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Bidirectional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2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Preview (Theory)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212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Task: estimate             of size      within relative error   </a:t>
            </a:r>
          </a:p>
          <a:p>
            <a:r>
              <a:rPr lang="en-US" dirty="0" smtClean="0"/>
              <a:t>Previous Algorithms:</a:t>
            </a:r>
          </a:p>
          <a:p>
            <a:pPr lvl="1"/>
            <a:r>
              <a:rPr lang="en-US" dirty="0" smtClean="0"/>
              <a:t>Monte Carlo: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Power Iteration/</a:t>
            </a:r>
            <a:br>
              <a:rPr lang="en-US" dirty="0" smtClean="0"/>
            </a:br>
            <a:r>
              <a:rPr lang="en-US" dirty="0" smtClean="0"/>
              <a:t>Local Update:</a:t>
            </a:r>
          </a:p>
          <a:p>
            <a:pPr lvl="1"/>
            <a:endParaRPr lang="en-US" dirty="0"/>
          </a:p>
          <a:p>
            <a:r>
              <a:rPr lang="en-US" dirty="0" smtClean="0"/>
              <a:t>Bidirectional Estimator</a:t>
            </a:r>
            <a:br>
              <a:rPr lang="en-US" dirty="0" smtClean="0"/>
            </a:br>
            <a:r>
              <a:rPr lang="en-US" dirty="0" smtClean="0"/>
              <a:t>for average target: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62" y="1354602"/>
            <a:ext cx="9271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83" y="1272127"/>
            <a:ext cx="228600" cy="558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76" y="1862676"/>
            <a:ext cx="165100" cy="215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5861588"/>
            <a:ext cx="763542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On Twitter-2010, </a:t>
            </a:r>
            <a:r>
              <a:rPr lang="en-US" sz="3200" i="1" dirty="0" smtClean="0"/>
              <a:t>n</a:t>
            </a:r>
            <a:r>
              <a:rPr lang="en-US" sz="3200" dirty="0" smtClean="0"/>
              <a:t>=40M, </a:t>
            </a:r>
            <a:r>
              <a:rPr lang="en-US" sz="3200" i="1" dirty="0" smtClean="0"/>
              <a:t>m</a:t>
            </a:r>
            <a:r>
              <a:rPr lang="en-US" sz="3200" dirty="0" smtClean="0"/>
              <a:t>=1.5B,          =40K</a:t>
            </a:r>
            <a:endParaRPr lang="en-US" sz="3200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15" y="5956301"/>
            <a:ext cx="762000" cy="4699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14</a:t>
            </a:fld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15" y="4665133"/>
            <a:ext cx="1689100" cy="9779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503333" y="2360130"/>
            <a:ext cx="3183467" cy="1606502"/>
            <a:chOff x="5503333" y="2360130"/>
            <a:chExt cx="3183467" cy="1606502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33" y="2508261"/>
              <a:ext cx="1206500" cy="7620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15" y="3494617"/>
              <a:ext cx="914400" cy="419100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6709834" y="2675091"/>
              <a:ext cx="4335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143389" y="2360130"/>
              <a:ext cx="15434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# Nodes</a:t>
              </a:r>
              <a:endParaRPr lang="en-US" sz="32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6635391" y="3707423"/>
              <a:ext cx="5079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43389" y="3381856"/>
              <a:ext cx="145564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# Edges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632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75647"/>
            <a:ext cx="8813801" cy="4862686"/>
          </a:xfrm>
        </p:spPr>
        <p:txBody>
          <a:bodyPr>
            <a:normAutofit/>
          </a:bodyPr>
          <a:lstStyle/>
          <a:p>
            <a:r>
              <a:rPr lang="en-US" dirty="0" smtClean="0"/>
              <a:t>Arbitrary starting distributions. </a:t>
            </a:r>
            <a:br>
              <a:rPr lang="en-US" dirty="0" smtClean="0"/>
            </a:br>
            <a:r>
              <a:rPr lang="en-US" dirty="0" smtClean="0"/>
              <a:t>Uniform ⇒ Global PageRank </a:t>
            </a:r>
            <a:br>
              <a:rPr lang="en-US" dirty="0" smtClean="0"/>
            </a:br>
            <a:r>
              <a:rPr lang="en-US" dirty="0" smtClean="0"/>
              <a:t>                     in average time 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Other Walk Length </a:t>
            </a:r>
            <a:r>
              <a:rPr lang="en-US" sz="3200" dirty="0" smtClean="0"/>
              <a:t>Distributions like Heat Kernel (used in community detection </a:t>
            </a:r>
            <a:r>
              <a:rPr lang="en-US" sz="1600" dirty="0" smtClean="0"/>
              <a:t>[</a:t>
            </a:r>
            <a:r>
              <a:rPr lang="en-US" sz="1600" dirty="0" err="1"/>
              <a:t>Kloster</a:t>
            </a:r>
            <a:r>
              <a:rPr lang="en-US" sz="1600" dirty="0"/>
              <a:t>, </a:t>
            </a:r>
            <a:r>
              <a:rPr lang="en-US" sz="1600" dirty="0" err="1"/>
              <a:t>Gleich</a:t>
            </a:r>
            <a:r>
              <a:rPr lang="en-US" sz="1600" dirty="0"/>
              <a:t> 2014],[Chung 2007</a:t>
            </a:r>
            <a:r>
              <a:rPr lang="en-US" sz="1600" dirty="0" smtClean="0"/>
              <a:t>]</a:t>
            </a:r>
            <a:r>
              <a:rPr lang="en-US" sz="3200" dirty="0" smtClean="0"/>
              <a:t>):</a:t>
            </a:r>
            <a:br>
              <a:rPr lang="en-US" sz="3200" dirty="0" smtClean="0"/>
            </a:br>
            <a:r>
              <a:rPr lang="en-US" sz="3200" dirty="0" smtClean="0"/>
              <a:t>Our estimator is </a:t>
            </a:r>
            <a:r>
              <a:rPr lang="en-US" dirty="0" smtClean="0"/>
              <a:t>100x </a:t>
            </a:r>
            <a:r>
              <a:rPr lang="en-US" dirty="0"/>
              <a:t>faster on 4 graphs</a:t>
            </a:r>
          </a:p>
          <a:p>
            <a:r>
              <a:rPr lang="en-US" dirty="0" smtClean="0"/>
              <a:t>Arbitrary </a:t>
            </a:r>
            <a:r>
              <a:rPr lang="en-US" dirty="0"/>
              <a:t>Discrete Markov Chain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83" y="2313515"/>
            <a:ext cx="1282700" cy="4953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9" y="-7421881"/>
            <a:ext cx="6389946" cy="10560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Algorithm: Monte-Carlo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9107" y="1248361"/>
            <a:ext cx="231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Avrachenkov</a:t>
            </a:r>
            <a:r>
              <a:rPr lang="en-US" sz="1600" dirty="0"/>
              <a:t>, et al 2007]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60" y="3139118"/>
            <a:ext cx="6654800" cy="34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1" y="-6901302"/>
            <a:ext cx="5828112" cy="10732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28332" cy="1325563"/>
          </a:xfrm>
        </p:spPr>
        <p:txBody>
          <a:bodyPr/>
          <a:lstStyle/>
          <a:p>
            <a:r>
              <a:rPr lang="en-US" dirty="0"/>
              <a:t>Previous Algorithm: Local </a:t>
            </a: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191250"/>
            <a:ext cx="21336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3088" y="1352135"/>
            <a:ext cx="203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[Andersen, </a:t>
            </a:r>
            <a:r>
              <a:rPr lang="en-US" sz="1600" dirty="0"/>
              <a:t>et al 2007]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3521" y="3648337"/>
            <a:ext cx="8686800" cy="4525963"/>
          </a:xfrm>
        </p:spPr>
        <p:txBody>
          <a:bodyPr/>
          <a:lstStyle/>
          <a:p>
            <a:r>
              <a:rPr lang="en-US" dirty="0" smtClean="0"/>
              <a:t>Computes            from </a:t>
            </a:r>
            <a:r>
              <a:rPr lang="en-US" i="1" dirty="0" smtClean="0"/>
              <a:t>all s</a:t>
            </a:r>
            <a:r>
              <a:rPr lang="en-US" dirty="0" smtClean="0"/>
              <a:t> to a </a:t>
            </a:r>
            <a:r>
              <a:rPr lang="en-US" i="1" dirty="0" smtClean="0"/>
              <a:t>single t</a:t>
            </a:r>
          </a:p>
          <a:p>
            <a:r>
              <a:rPr lang="en-US" dirty="0"/>
              <a:t>Works from t backwards along edges, updating Personalized PageRank estimates locally.</a:t>
            </a:r>
          </a:p>
          <a:p>
            <a:r>
              <a:rPr lang="en-US" dirty="0" smtClean="0"/>
              <a:t>Running time for average </a:t>
            </a:r>
            <a:r>
              <a:rPr lang="en-US" i="1" dirty="0" smtClean="0"/>
              <a:t>t</a:t>
            </a:r>
            <a:r>
              <a:rPr lang="en-US" dirty="0" smtClean="0"/>
              <a:t>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37" y="3822169"/>
            <a:ext cx="8255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808134"/>
            <a:ext cx="711200" cy="914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445001" y="6043083"/>
            <a:ext cx="97366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8667" y="5664588"/>
            <a:ext cx="2842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Average Degree</a:t>
            </a:r>
            <a:endParaRPr lang="en-US" sz="32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461928" y="6547427"/>
            <a:ext cx="97366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35594" y="6168932"/>
            <a:ext cx="2504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Additive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09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" y="1587500"/>
            <a:ext cx="7277100" cy="1841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02131" y="2942169"/>
            <a:ext cx="2867472" cy="789805"/>
            <a:chOff x="1902131" y="2942169"/>
            <a:chExt cx="2867472" cy="78980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2243668" y="2942169"/>
              <a:ext cx="0" cy="3280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02131" y="3136612"/>
              <a:ext cx="70423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0.2</a:t>
              </a:r>
              <a:endParaRPr 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5364" y="3147198"/>
              <a:ext cx="70423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0.8</a:t>
              </a:r>
              <a:endParaRPr lang="en-US" sz="3200" dirty="0"/>
            </a:p>
          </p:txBody>
        </p:sp>
        <p:sp>
          <p:nvSpPr>
            <p:cNvPr id="7" name="Left Brace 6"/>
            <p:cNvSpPr/>
            <p:nvPr/>
          </p:nvSpPr>
          <p:spPr>
            <a:xfrm rot="16200000">
              <a:off x="4242191" y="2697387"/>
              <a:ext cx="244781" cy="78980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8010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16" y="2439690"/>
            <a:ext cx="5481268" cy="3430651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384300"/>
            <a:ext cx="702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1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3" y="4966278"/>
            <a:ext cx="6680200" cy="1130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3" y="2501442"/>
            <a:ext cx="7810500" cy="210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054" y="1327150"/>
            <a:ext cx="5707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Assume a directed graph with </a:t>
            </a:r>
            <a:r>
              <a:rPr lang="en-US" sz="2800" i="1" dirty="0" smtClean="0"/>
              <a:t>n</a:t>
            </a:r>
            <a:r>
              <a:rPr lang="en-US" sz="2800" dirty="0" smtClean="0"/>
              <a:t> nodes and </a:t>
            </a:r>
            <a:r>
              <a:rPr lang="en-US" sz="2800" i="1" dirty="0" smtClean="0"/>
              <a:t>m</a:t>
            </a:r>
            <a:r>
              <a:rPr lang="en-US" sz="2800" dirty="0" smtClean="0"/>
              <a:t> edges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484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16" y="2439690"/>
            <a:ext cx="5481268" cy="34306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384300"/>
            <a:ext cx="702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8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3" y="2439690"/>
            <a:ext cx="5419853" cy="34306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384300"/>
            <a:ext cx="702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8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3" y="2439690"/>
            <a:ext cx="5419853" cy="34306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384300"/>
            <a:ext cx="702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8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3" y="2439690"/>
            <a:ext cx="5419853" cy="34306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384300"/>
            <a:ext cx="702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Update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3" y="2439690"/>
            <a:ext cx="5419852" cy="3430651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54441"/>
            <a:ext cx="7683500" cy="431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384300"/>
            <a:ext cx="702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Analogy: Bidirectional Shortest Path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7" b="-16667"/>
          <a:stretch/>
        </p:blipFill>
        <p:spPr>
          <a:xfrm>
            <a:off x="4524961" y="-2323876"/>
            <a:ext cx="3302001" cy="68009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7" y="-1545141"/>
            <a:ext cx="4016769" cy="6022195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4624386"/>
            <a:ext cx="368300" cy="4318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61" y="4477054"/>
            <a:ext cx="330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Bidirectional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76" y="1600200"/>
            <a:ext cx="8229600" cy="20543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estimates p and residuals r satisfy a loop invariant [</a:t>
            </a:r>
            <a:r>
              <a:rPr lang="en-US" dirty="0"/>
              <a:t>Anderson, et al 2007</a:t>
            </a:r>
            <a:r>
              <a:rPr lang="en-US" dirty="0" smtClean="0"/>
              <a:t>]: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556" y="3604306"/>
            <a:ext cx="971550" cy="240276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6047422" y="3124627"/>
            <a:ext cx="267210" cy="6921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4178823"/>
            <a:ext cx="971550" cy="240276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5400000">
            <a:off x="5377865" y="2672581"/>
            <a:ext cx="334239" cy="2678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51" y="6049736"/>
            <a:ext cx="971550" cy="240276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5400000">
            <a:off x="5804357" y="5422242"/>
            <a:ext cx="267210" cy="98777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633581"/>
            <a:ext cx="74847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Reinterpret the residuals as an expectation!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26</a:t>
            </a:fld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33" y="2714783"/>
            <a:ext cx="5651500" cy="1066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2" y="5218357"/>
            <a:ext cx="5257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3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Bidirectional-PPR Algorithm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27</a:t>
            </a:fld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782233"/>
            <a:ext cx="7315200" cy="901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3979333"/>
            <a:ext cx="5283200" cy="16510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2853268"/>
            <a:ext cx="7569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 walk gives a sample, with</a:t>
            </a:r>
          </a:p>
          <a:p>
            <a:pPr lvl="1"/>
            <a:r>
              <a:rPr lang="en-US" dirty="0" smtClean="0"/>
              <a:t>Maximum value </a:t>
            </a:r>
            <a:r>
              <a:rPr lang="en-US" i="1" dirty="0" err="1" smtClean="0">
                <a:latin typeface="Calibri"/>
              </a:rPr>
              <a:t>r</a:t>
            </a:r>
            <a:r>
              <a:rPr lang="en-US" i="1" baseline="-25000" dirty="0" err="1" smtClean="0">
                <a:latin typeface="Calibri"/>
              </a:rPr>
              <a:t>max</a:t>
            </a:r>
            <a:endParaRPr lang="en-US" i="1" baseline="-25000" dirty="0" smtClean="0">
              <a:latin typeface="Calibri"/>
            </a:endParaRPr>
          </a:p>
          <a:p>
            <a:pPr lvl="1"/>
            <a:r>
              <a:rPr lang="en-US" dirty="0" smtClean="0"/>
              <a:t>Expected value at least </a:t>
            </a:r>
            <a:r>
              <a:rPr lang="en-US" dirty="0" smtClean="0">
                <a:latin typeface="cmmi10"/>
                <a:ea typeface="cmmi10"/>
                <a:cs typeface="cmmi10"/>
              </a:rPr>
              <a:t>±</a:t>
            </a:r>
            <a:endParaRPr lang="en-US" dirty="0" smtClean="0">
              <a:latin typeface="cmmi1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Number of walks needed to get a (1 </a:t>
            </a:r>
            <a:r>
              <a:rPr lang="en-US" sz="2800" dirty="0" smtClean="0"/>
              <a:t>+/-</a:t>
            </a:r>
            <a:r>
              <a:rPr lang="en-US" dirty="0" smtClean="0"/>
              <a:t> </a:t>
            </a:r>
            <a:r>
              <a:rPr lang="en-US" dirty="0" smtClean="0">
                <a:latin typeface="cmmi10"/>
                <a:ea typeface="cmmi10"/>
                <a:cs typeface="cmmi10"/>
              </a:rPr>
              <a:t>²</a:t>
            </a:r>
            <a:r>
              <a:rPr lang="en-US" dirty="0" smtClean="0"/>
              <a:t>)-approximation with high probability 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602" y="5059327"/>
            <a:ext cx="5159631" cy="90771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31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example_9node_iteration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2"/>
          <a:stretch/>
        </p:blipFill>
        <p:spPr>
          <a:xfrm>
            <a:off x="1464735" y="2005494"/>
            <a:ext cx="6049432" cy="29988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4" y="1401634"/>
            <a:ext cx="5970881" cy="3535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Bidirectional-PPR Example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 rot="9799642" flipH="1" flipV="1">
            <a:off x="3371845" y="3736556"/>
            <a:ext cx="3169730" cy="59462"/>
          </a:xfrm>
          <a:custGeom>
            <a:avLst/>
            <a:gdLst>
              <a:gd name="connsiteX0" fmla="*/ 0 w 3202214"/>
              <a:gd name="connsiteY0" fmla="*/ 861191 h 861191"/>
              <a:gd name="connsiteX1" fmla="*/ 1900464 w 3202214"/>
              <a:gd name="connsiteY1" fmla="*/ 17549 h 861191"/>
              <a:gd name="connsiteX2" fmla="*/ 3202214 w 3202214"/>
              <a:gd name="connsiteY2" fmla="*/ 371334 h 8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14" h="861191">
                <a:moveTo>
                  <a:pt x="0" y="861191"/>
                </a:moveTo>
                <a:cubicBezTo>
                  <a:pt x="683381" y="480191"/>
                  <a:pt x="1366762" y="99192"/>
                  <a:pt x="1900464" y="17549"/>
                </a:cubicBezTo>
                <a:cubicBezTo>
                  <a:pt x="2434166" y="-64094"/>
                  <a:pt x="2818190" y="153620"/>
                  <a:pt x="3202214" y="371334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Freeform 8"/>
          <p:cNvSpPr/>
          <p:nvPr/>
        </p:nvSpPr>
        <p:spPr>
          <a:xfrm rot="2044909" flipH="1">
            <a:off x="2213467" y="3598010"/>
            <a:ext cx="1226919" cy="336070"/>
          </a:xfrm>
          <a:custGeom>
            <a:avLst/>
            <a:gdLst>
              <a:gd name="connsiteX0" fmla="*/ 0 w 3202214"/>
              <a:gd name="connsiteY0" fmla="*/ 861191 h 861191"/>
              <a:gd name="connsiteX1" fmla="*/ 1900464 w 3202214"/>
              <a:gd name="connsiteY1" fmla="*/ 17549 h 861191"/>
              <a:gd name="connsiteX2" fmla="*/ 3202214 w 3202214"/>
              <a:gd name="connsiteY2" fmla="*/ 371334 h 8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14" h="861191">
                <a:moveTo>
                  <a:pt x="0" y="861191"/>
                </a:moveTo>
                <a:cubicBezTo>
                  <a:pt x="683381" y="480191"/>
                  <a:pt x="1366762" y="99192"/>
                  <a:pt x="1900464" y="17549"/>
                </a:cubicBezTo>
                <a:cubicBezTo>
                  <a:pt x="2434166" y="-64094"/>
                  <a:pt x="2818190" y="153620"/>
                  <a:pt x="3202214" y="371334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Freeform 9"/>
          <p:cNvSpPr/>
          <p:nvPr/>
        </p:nvSpPr>
        <p:spPr>
          <a:xfrm rot="19271660">
            <a:off x="3035573" y="3347422"/>
            <a:ext cx="1450451" cy="650148"/>
          </a:xfrm>
          <a:custGeom>
            <a:avLst/>
            <a:gdLst>
              <a:gd name="connsiteX0" fmla="*/ 0 w 3202214"/>
              <a:gd name="connsiteY0" fmla="*/ 861191 h 861191"/>
              <a:gd name="connsiteX1" fmla="*/ 1900464 w 3202214"/>
              <a:gd name="connsiteY1" fmla="*/ 17549 h 861191"/>
              <a:gd name="connsiteX2" fmla="*/ 3202214 w 3202214"/>
              <a:gd name="connsiteY2" fmla="*/ 371334 h 8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14" h="861191">
                <a:moveTo>
                  <a:pt x="0" y="861191"/>
                </a:moveTo>
                <a:cubicBezTo>
                  <a:pt x="683381" y="480191"/>
                  <a:pt x="1366762" y="99192"/>
                  <a:pt x="1900464" y="17549"/>
                </a:cubicBezTo>
                <a:cubicBezTo>
                  <a:pt x="2434166" y="-64094"/>
                  <a:pt x="2818190" y="153620"/>
                  <a:pt x="3202214" y="371334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715934"/>
            <a:ext cx="59182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Personalized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68972"/>
            <a:ext cx="6777418" cy="51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8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64409"/>
            <a:ext cx="7340600" cy="13843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253316"/>
            <a:ext cx="7734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6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err="1" smtClean="0"/>
              <a:t>vs</a:t>
            </a:r>
            <a:r>
              <a:rPr lang="en-US" dirty="0" smtClean="0"/>
              <a:t> Reverse Work Trade-off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31</a:t>
            </a:fld>
            <a:endParaRPr lang="en-US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E482DC-2269-4F26-9D2A-7E44B1A4CD8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1149681"/>
            <a:ext cx="3871182" cy="2916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" y="1149681"/>
            <a:ext cx="3772761" cy="2916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/>
          <p:cNvSpPr txBox="1"/>
          <p:nvPr/>
        </p:nvSpPr>
        <p:spPr>
          <a:xfrm>
            <a:off x="4374221" y="3785192"/>
            <a:ext cx="41878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/>
              <a:t>More Walks</a:t>
            </a:r>
            <a:br>
              <a:rPr lang="en-US" sz="3400" dirty="0" smtClean="0"/>
            </a:br>
            <a:r>
              <a:rPr lang="en-US" sz="3400" dirty="0" smtClean="0"/>
              <a:t>Fewer Reverse Pushes</a:t>
            </a:r>
            <a:endParaRPr lang="en-US" sz="3400" dirty="0"/>
          </a:p>
        </p:txBody>
      </p:sp>
      <p:sp>
        <p:nvSpPr>
          <p:cNvPr id="13" name="TextBox 12"/>
          <p:cNvSpPr txBox="1"/>
          <p:nvPr/>
        </p:nvSpPr>
        <p:spPr>
          <a:xfrm>
            <a:off x="657529" y="3785192"/>
            <a:ext cx="36075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/>
              <a:t>More Reverse Push</a:t>
            </a:r>
            <a:br>
              <a:rPr lang="en-US" sz="3400" dirty="0" smtClean="0"/>
            </a:br>
            <a:r>
              <a:rPr lang="en-US" sz="3400" dirty="0" smtClean="0"/>
              <a:t>Fewer Walks</a:t>
            </a:r>
            <a:endParaRPr lang="en-US" sz="3400" dirty="0"/>
          </a:p>
        </p:txBody>
      </p:sp>
      <p:sp>
        <p:nvSpPr>
          <p:cNvPr id="14" name="Freeform 13"/>
          <p:cNvSpPr/>
          <p:nvPr/>
        </p:nvSpPr>
        <p:spPr>
          <a:xfrm>
            <a:off x="1131663" y="2099789"/>
            <a:ext cx="582837" cy="707886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31662" y="2444757"/>
            <a:ext cx="1884587" cy="366002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53358" y="2099789"/>
            <a:ext cx="42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u</a:t>
            </a:r>
            <a:endParaRPr lang="en-US" sz="4000" b="1" i="1" dirty="0"/>
          </a:p>
        </p:txBody>
      </p:sp>
      <p:sp>
        <p:nvSpPr>
          <p:cNvPr id="19" name="Freeform 18"/>
          <p:cNvSpPr/>
          <p:nvPr/>
        </p:nvSpPr>
        <p:spPr>
          <a:xfrm>
            <a:off x="5030521" y="2069188"/>
            <a:ext cx="582837" cy="707886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030520" y="2414156"/>
            <a:ext cx="1884587" cy="366002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891502" y="2317756"/>
            <a:ext cx="1130415" cy="428583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V="1">
            <a:off x="5030520" y="2780158"/>
            <a:ext cx="1139563" cy="352516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5034758" y="2784395"/>
            <a:ext cx="2955659" cy="115445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flipV="1">
            <a:off x="4895740" y="2750577"/>
            <a:ext cx="798093" cy="149263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V="1">
            <a:off x="5034758" y="2784395"/>
            <a:ext cx="1139563" cy="623445"/>
          </a:xfrm>
          <a:custGeom>
            <a:avLst/>
            <a:gdLst>
              <a:gd name="connsiteX0" fmla="*/ 0 w 1308295"/>
              <a:gd name="connsiteY0" fmla="*/ 1195753 h 1195753"/>
              <a:gd name="connsiteX1" fmla="*/ 492369 w 1308295"/>
              <a:gd name="connsiteY1" fmla="*/ 295421 h 1195753"/>
              <a:gd name="connsiteX2" fmla="*/ 1308295 w 1308295"/>
              <a:gd name="connsiteY2" fmla="*/ 0 h 11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8295" h="1195753">
                <a:moveTo>
                  <a:pt x="0" y="1195753"/>
                </a:moveTo>
                <a:cubicBezTo>
                  <a:pt x="137160" y="845233"/>
                  <a:pt x="274320" y="494713"/>
                  <a:pt x="492369" y="295421"/>
                </a:cubicBezTo>
                <a:cubicBezTo>
                  <a:pt x="710418" y="96129"/>
                  <a:pt x="1009356" y="48064"/>
                  <a:pt x="1308295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49301" y="4888797"/>
            <a:ext cx="7749460" cy="1759409"/>
            <a:chOff x="749301" y="4888797"/>
            <a:chExt cx="7749460" cy="1759409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6288436" y="5545682"/>
              <a:ext cx="1" cy="314325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693833" y="5694099"/>
              <a:ext cx="140670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Forward</a:t>
              </a:r>
              <a:br>
                <a:rPr lang="en-US" sz="2800" dirty="0" smtClean="0"/>
              </a:br>
              <a:r>
                <a:rPr lang="en-US" sz="2800" dirty="0" smtClean="0"/>
                <a:t>Walks</a:t>
              </a:r>
              <a:endParaRPr lang="en-US" sz="2800" b="1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7749953" y="5692314"/>
              <a:ext cx="1" cy="165909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55349" y="5692314"/>
              <a:ext cx="13434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Reverse</a:t>
              </a:r>
              <a:br>
                <a:rPr lang="en-US" sz="2800" dirty="0" smtClean="0"/>
              </a:br>
              <a:r>
                <a:rPr lang="en-US" sz="2800" dirty="0" smtClean="0"/>
                <a:t>Pushes</a:t>
              </a:r>
              <a:endParaRPr lang="en-US" sz="2800" b="1" dirty="0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1" y="4888797"/>
              <a:ext cx="75692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00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2987" y="4542482"/>
            <a:ext cx="76718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Time-Space Trade-off</a:t>
            </a:r>
          </a:p>
          <a:p>
            <a:endParaRPr lang="en-US" sz="3200" dirty="0"/>
          </a:p>
          <a:p>
            <a:r>
              <a:rPr lang="en-US" sz="2000" dirty="0" smtClean="0"/>
              <a:t>[Lofgren, Banerjee, Goel, </a:t>
            </a:r>
            <a:r>
              <a:rPr lang="en-US" sz="2000" dirty="0" err="1" smtClean="0"/>
              <a:t>Seshadhri</a:t>
            </a:r>
            <a:r>
              <a:rPr lang="en-US" sz="2000" dirty="0" smtClean="0"/>
              <a:t> 2014; Lofgren, Banerjee, Goel 2015]</a:t>
            </a:r>
            <a:endParaRPr lang="en-US" sz="20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243392"/>
            <a:ext cx="8105212" cy="285235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8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9" y="1297182"/>
            <a:ext cx="6784556" cy="50884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7314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Problem: Unbalanced </a:t>
            </a:r>
            <a:br>
              <a:rPr lang="en-US" dirty="0" smtClean="0"/>
            </a:br>
            <a:r>
              <a:rPr lang="en-US" dirty="0" smtClean="0"/>
              <a:t>Forward and Reverse Runtime</a:t>
            </a:r>
            <a:endParaRPr lang="en-US" dirty="0"/>
          </a:p>
        </p:txBody>
      </p:sp>
      <p:cxnSp>
        <p:nvCxnSpPr>
          <p:cNvPr id="7" name="Straight Arrow Connector 6"/>
          <p:cNvCxnSpPr>
            <a:stCxn id="13" idx="1"/>
          </p:cNvCxnSpPr>
          <p:nvPr/>
        </p:nvCxnSpPr>
        <p:spPr>
          <a:xfrm flipH="1">
            <a:off x="4339167" y="3558863"/>
            <a:ext cx="26983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34167" y="5005794"/>
            <a:ext cx="11828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7478" y="3297253"/>
            <a:ext cx="216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 s Forward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617053" y="4744184"/>
            <a:ext cx="238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0.1 </a:t>
            </a:r>
            <a:r>
              <a:rPr lang="en-US" sz="2800" dirty="0" err="1" smtClean="0"/>
              <a:t>ms</a:t>
            </a:r>
            <a:r>
              <a:rPr lang="en-US" sz="2800" dirty="0" smtClean="0"/>
              <a:t> Reverse</a:t>
            </a:r>
            <a:endParaRPr lang="en-US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47047" y="2018431"/>
            <a:ext cx="41231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48603" y="1689657"/>
            <a:ext cx="2374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1000 s Reverse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2048015" y="6093211"/>
            <a:ext cx="458230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Global PageRank of Target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43277" y="3502169"/>
            <a:ext cx="2101457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Runtime (s)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2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9" y="1297182"/>
            <a:ext cx="6784556" cy="50884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47314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Heuristic: Balancing </a:t>
            </a:r>
            <a:br>
              <a:rPr lang="en-US" dirty="0" smtClean="0"/>
            </a:br>
            <a:r>
              <a:rPr lang="en-US" dirty="0" smtClean="0"/>
              <a:t>Forward and Reverse Runtime</a:t>
            </a:r>
            <a:endParaRPr lang="en-US" dirty="0"/>
          </a:p>
        </p:txBody>
      </p:sp>
      <p:cxnSp>
        <p:nvCxnSpPr>
          <p:cNvPr id="7" name="Straight Arrow Connector 6"/>
          <p:cNvCxnSpPr>
            <a:stCxn id="13" idx="1"/>
          </p:cNvCxnSpPr>
          <p:nvPr/>
        </p:nvCxnSpPr>
        <p:spPr>
          <a:xfrm flipH="1">
            <a:off x="2656417" y="3558863"/>
            <a:ext cx="43810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34167" y="5005794"/>
            <a:ext cx="11828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7478" y="3297253"/>
            <a:ext cx="2164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 s Forward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617053" y="4744184"/>
            <a:ext cx="238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0.1 </a:t>
            </a:r>
            <a:r>
              <a:rPr lang="en-US" sz="2800" dirty="0" err="1" smtClean="0"/>
              <a:t>ms</a:t>
            </a:r>
            <a:r>
              <a:rPr lang="en-US" sz="2800" dirty="0" smtClean="0"/>
              <a:t> Reverse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40000" y="4098567"/>
            <a:ext cx="4301288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41285" y="3784538"/>
            <a:ext cx="23603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Median is</a:t>
            </a:r>
            <a:br>
              <a:rPr lang="en-US" sz="2800" dirty="0" smtClean="0"/>
            </a:br>
            <a:r>
              <a:rPr lang="en-US" sz="2800" dirty="0" smtClean="0"/>
              <a:t>25 </a:t>
            </a:r>
            <a:r>
              <a:rPr lang="en-US" sz="2800" dirty="0" err="1" smtClean="0"/>
              <a:t>ms</a:t>
            </a:r>
            <a:r>
              <a:rPr lang="en-US" sz="2800" dirty="0" smtClean="0"/>
              <a:t> Forward</a:t>
            </a:r>
          </a:p>
          <a:p>
            <a:r>
              <a:rPr lang="en-US" sz="2800" dirty="0" smtClean="0"/>
              <a:t>and Reverse</a:t>
            </a:r>
            <a:endParaRPr lang="en-US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99962" y="2018431"/>
            <a:ext cx="41231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95860" y="1710343"/>
            <a:ext cx="2374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1000 s Reverse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048015" y="6093211"/>
            <a:ext cx="458230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Global PageRank of Target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143277" y="3502169"/>
            <a:ext cx="2101457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Runtime (s)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34</a:t>
            </a:fld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599962" y="2749507"/>
            <a:ext cx="365946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65905" y="2435478"/>
            <a:ext cx="1973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50s Forward</a:t>
            </a:r>
          </a:p>
          <a:p>
            <a:r>
              <a:rPr lang="en-US" sz="2800" dirty="0" smtClean="0"/>
              <a:t>and Reverse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233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35</a:t>
            </a:fld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01221"/>
            <a:ext cx="8413496" cy="438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</a:t>
            </a:r>
            <a:r>
              <a:rPr lang="en-US" dirty="0" smtClean="0"/>
              <a:t>Results: 70x Faster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084" y="5404704"/>
            <a:ext cx="9218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 relative error set to </a:t>
            </a:r>
            <a:r>
              <a:rPr lang="en-US" sz="2800" dirty="0"/>
              <a:t>≈</a:t>
            </a:r>
            <a:r>
              <a:rPr lang="en-US" sz="2800" dirty="0" smtClean="0"/>
              <a:t>10% for all algorithms.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570429" y="2993251"/>
            <a:ext cx="5960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Running Time per               Estimate (</a:t>
            </a:r>
            <a:r>
              <a:rPr lang="en-US" sz="2800" dirty="0" err="1" smtClean="0"/>
              <a:t>ms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9062" y="2748573"/>
            <a:ext cx="9271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1331" y="1412889"/>
            <a:ext cx="60700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Running Time (Targets    PageRank)</a:t>
            </a:r>
            <a:endParaRPr lang="en-US" sz="32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16" y="1674283"/>
            <a:ext cx="279400" cy="1016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05" y="2200733"/>
            <a:ext cx="8428127" cy="298509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372710" y="2933860"/>
            <a:ext cx="258450" cy="145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47471" y="2582871"/>
            <a:ext cx="68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20s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80000" y="3841679"/>
            <a:ext cx="444503" cy="16940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24503" y="3487863"/>
            <a:ext cx="97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r>
              <a:rPr lang="en-US" sz="2800" b="1" dirty="0" smtClean="0"/>
              <a:t>ms</a:t>
            </a:r>
            <a:endParaRPr lang="en-US" sz="2800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543706" y="2578394"/>
            <a:ext cx="258450" cy="145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18467" y="2227405"/>
            <a:ext cx="92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5min</a:t>
            </a:r>
            <a:endParaRPr lang="en-US" sz="28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108697" y="3224603"/>
            <a:ext cx="444503" cy="16940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3200" y="2870787"/>
            <a:ext cx="50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0194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6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Estimator for Undirected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91" y="1644652"/>
            <a:ext cx="8229600" cy="7620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Key property:</a:t>
            </a:r>
          </a:p>
          <a:p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67" y="1653822"/>
            <a:ext cx="2667000" cy="558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362240"/>
            <a:ext cx="8229600" cy="202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04491" y="2179223"/>
            <a:ext cx="72307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We push forwards from s, and take random walks from t.</a:t>
            </a:r>
            <a:endParaRPr lang="en-US" sz="3200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0" y="4835468"/>
            <a:ext cx="1574800" cy="571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901344" y="4381655"/>
            <a:ext cx="0" cy="453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37</a:t>
            </a:fld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1" y="3344333"/>
            <a:ext cx="7315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Algorithm for Undirected Graphs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34" y="2647645"/>
            <a:ext cx="5194300" cy="9017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528815"/>
            <a:ext cx="8229600" cy="202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Loop Invariant of push-forward algorithm </a:t>
            </a:r>
            <a:r>
              <a:rPr lang="en-US" sz="2400" dirty="0" smtClean="0"/>
              <a:t>[Andersen, Chung, Lang, 2006]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7199" y="3655904"/>
            <a:ext cx="7910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800" dirty="0" smtClean="0"/>
              <a:t>Use symmetry, and then interpret as expectation</a:t>
            </a:r>
            <a:endParaRPr lang="en-US" sz="2800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96" y="4290403"/>
            <a:ext cx="6726904" cy="224230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232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45667" y="5545667"/>
            <a:ext cx="987777" cy="9870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Algorithm for Undirected Graphs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34" y="2647645"/>
            <a:ext cx="5194300" cy="9017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528815"/>
            <a:ext cx="8229600" cy="202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Loop Invariant of push-forward algorithm </a:t>
            </a:r>
            <a:r>
              <a:rPr lang="en-US" sz="2400" dirty="0" smtClean="0"/>
              <a:t>[Andersen, Chung, Lang, 2006]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7199" y="3655904"/>
            <a:ext cx="7910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800" dirty="0" smtClean="0"/>
              <a:t>Use symmetry, and then interpret as expectation</a:t>
            </a:r>
            <a:endParaRPr lang="en-US" sz="2800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96" y="4290403"/>
            <a:ext cx="6726904" cy="224230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3231444" y="2673338"/>
            <a:ext cx="2635956" cy="1752013"/>
          </a:xfrm>
          <a:prstGeom prst="wedgeEllipseCallout">
            <a:avLst>
              <a:gd name="adj1" fmla="val 40275"/>
              <a:gd name="adj2" fmla="val 11179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i="1" dirty="0" err="1" smtClean="0">
                <a:solidFill>
                  <a:schemeClr val="tx1"/>
                </a:solidFill>
                <a:latin typeface="Calibri"/>
              </a:rPr>
              <a:t>r</a:t>
            </a:r>
            <a:r>
              <a:rPr lang="en-US" sz="3800" i="1" baseline="-25000" dirty="0" err="1" smtClean="0">
                <a:solidFill>
                  <a:schemeClr val="tx1"/>
                </a:solidFill>
                <a:latin typeface="Calibri"/>
              </a:rPr>
              <a:t>max</a:t>
            </a:r>
            <a:endParaRPr lang="en-US" sz="3800" i="1" baseline="-25000" dirty="0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53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Personalized 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68972"/>
            <a:ext cx="6777418" cy="5197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7309"/>
          <a:stretch/>
        </p:blipFill>
        <p:spPr>
          <a:xfrm>
            <a:off x="4741333" y="1790935"/>
            <a:ext cx="4402667" cy="4835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434" y="1175382"/>
            <a:ext cx="351936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Re-ranked by PPR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8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Running time for Undirected Graphs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528815"/>
            <a:ext cx="8229600" cy="202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70" y="2046110"/>
            <a:ext cx="7730925" cy="355868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76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Get rid of the dependence on degree, to get an amortized bound </a:t>
            </a:r>
            <a:r>
              <a:rPr lang="en-US" dirty="0" smtClean="0"/>
              <a:t>of </a:t>
            </a:r>
            <a:r>
              <a:rPr lang="en-US" dirty="0" smtClean="0"/>
              <a:t>O(</a:t>
            </a:r>
            <a:r>
              <a:rPr lang="en-US" dirty="0" smtClean="0">
                <a:latin typeface="cmmi10"/>
                <a:ea typeface="cmmi10"/>
                <a:cs typeface="cmmi10"/>
              </a:rPr>
              <a:t>±</a:t>
            </a:r>
            <a:r>
              <a:rPr lang="en-US" baseline="30000" dirty="0" smtClean="0">
                <a:latin typeface="Calibri"/>
              </a:rPr>
              <a:t>1/2</a:t>
            </a:r>
            <a:r>
              <a:rPr lang="en-US" dirty="0" smtClean="0"/>
              <a:t>)</a:t>
            </a:r>
          </a:p>
          <a:p>
            <a:r>
              <a:rPr lang="en-US" dirty="0"/>
              <a:t>G</a:t>
            </a:r>
            <a:r>
              <a:rPr lang="en-US" dirty="0" smtClean="0"/>
              <a:t>et a worst-case bound </a:t>
            </a:r>
            <a:r>
              <a:rPr lang="en-US" dirty="0" smtClean="0"/>
              <a:t>of O</a:t>
            </a:r>
            <a:r>
              <a:rPr lang="en-US" dirty="0" smtClean="0"/>
              <a:t>(</a:t>
            </a:r>
            <a:r>
              <a:rPr lang="en-US" dirty="0" smtClean="0">
                <a:latin typeface="Calibri"/>
              </a:rPr>
              <a:t>m</a:t>
            </a:r>
            <a:r>
              <a:rPr lang="en-US" baseline="30000" dirty="0" smtClean="0">
                <a:latin typeface="Calibri"/>
              </a:rPr>
              <a:t>1</a:t>
            </a:r>
            <a:r>
              <a:rPr lang="en-US" baseline="30000" dirty="0" smtClean="0"/>
              <a:t>/2</a:t>
            </a:r>
            <a:r>
              <a:rPr lang="en-US" dirty="0" smtClean="0"/>
              <a:t>) for directed graphs under the condition that the target has a high global PageRank</a:t>
            </a:r>
          </a:p>
          <a:p>
            <a:r>
              <a:rPr lang="en-US" dirty="0" smtClean="0"/>
              <a:t>Find </a:t>
            </a:r>
            <a:r>
              <a:rPr lang="en-US" dirty="0" err="1" smtClean="0"/>
              <a:t>sharding</a:t>
            </a:r>
            <a:r>
              <a:rPr lang="en-US" dirty="0" smtClean="0"/>
              <a:t> and sampling algorithms that preserve Personalized PageRank (</a:t>
            </a:r>
            <a:r>
              <a:rPr lang="en-US" dirty="0" err="1" smtClean="0"/>
              <a:t>eg</a:t>
            </a:r>
            <a:r>
              <a:rPr lang="en-US" dirty="0" smtClean="0"/>
              <a:t>. a </a:t>
            </a:r>
            <a:r>
              <a:rPr lang="en-US" dirty="0" err="1" smtClean="0"/>
              <a:t>sparsifier</a:t>
            </a:r>
            <a:r>
              <a:rPr lang="en-US" dirty="0" smtClean="0"/>
              <a:t> for Personalized PageRank?)</a:t>
            </a:r>
          </a:p>
          <a:p>
            <a:r>
              <a:rPr lang="en-US" dirty="0" smtClean="0"/>
              <a:t>Build an index around Personalized PageRank to enable network based Personalized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5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8111" y="3922889"/>
            <a:ext cx="8650111" cy="2433461"/>
          </a:xfrm>
          <a:prstGeom prst="rect">
            <a:avLst/>
          </a:prstGeom>
          <a:solidFill>
            <a:srgbClr val="71D660">
              <a:alpha val="5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Get rid of the dependence on degree, to get an amortized bound of O(</a:t>
            </a:r>
            <a:r>
              <a:rPr lang="en-US" dirty="0" smtClean="0">
                <a:latin typeface="cmmi10"/>
                <a:ea typeface="cmmi10"/>
                <a:cs typeface="cmmi10"/>
              </a:rPr>
              <a:t>±</a:t>
            </a:r>
            <a:r>
              <a:rPr lang="en-US" baseline="30000" dirty="0" smtClean="0">
                <a:latin typeface="Calibri"/>
              </a:rPr>
              <a:t>1/2</a:t>
            </a:r>
            <a:r>
              <a:rPr lang="en-US" dirty="0" smtClean="0"/>
              <a:t>)</a:t>
            </a:r>
          </a:p>
          <a:p>
            <a:r>
              <a:rPr lang="en-US" dirty="0"/>
              <a:t>G</a:t>
            </a:r>
            <a:r>
              <a:rPr lang="en-US" dirty="0" smtClean="0"/>
              <a:t>et a worst-case bound of O(</a:t>
            </a:r>
            <a:r>
              <a:rPr lang="en-US" dirty="0" smtClean="0">
                <a:latin typeface="Calibri"/>
              </a:rPr>
              <a:t>m</a:t>
            </a:r>
            <a:r>
              <a:rPr lang="en-US" baseline="30000" dirty="0" smtClean="0">
                <a:latin typeface="Calibri"/>
              </a:rPr>
              <a:t>1</a:t>
            </a:r>
            <a:r>
              <a:rPr lang="en-US" baseline="30000" dirty="0" smtClean="0"/>
              <a:t>/2</a:t>
            </a:r>
            <a:r>
              <a:rPr lang="en-US" dirty="0" smtClean="0"/>
              <a:t>) for directed graphs under the condition that the target has a high global PageRank</a:t>
            </a:r>
          </a:p>
          <a:p>
            <a:r>
              <a:rPr lang="en-US" dirty="0" smtClean="0"/>
              <a:t>Find </a:t>
            </a:r>
            <a:r>
              <a:rPr lang="en-US" dirty="0" err="1" smtClean="0"/>
              <a:t>sharding</a:t>
            </a:r>
            <a:r>
              <a:rPr lang="en-US" dirty="0" smtClean="0"/>
              <a:t> and sampling algorithms that preserve Personalized PageRank (</a:t>
            </a:r>
            <a:r>
              <a:rPr lang="en-US" dirty="0" err="1" smtClean="0"/>
              <a:t>eg</a:t>
            </a:r>
            <a:r>
              <a:rPr lang="en-US" dirty="0" smtClean="0"/>
              <a:t>. a </a:t>
            </a:r>
            <a:r>
              <a:rPr lang="en-US" dirty="0" err="1" smtClean="0"/>
              <a:t>sparsifier</a:t>
            </a:r>
            <a:r>
              <a:rPr lang="en-US" dirty="0" smtClean="0"/>
              <a:t> for Personalized PageRank?)</a:t>
            </a:r>
          </a:p>
          <a:p>
            <a:r>
              <a:rPr lang="en-US" dirty="0" smtClean="0"/>
              <a:t>Build an index around Personalized PageRank to enable network based Personalized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069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A network with nodes (with keywords) and edges (weighted, directed)—Twitter</a:t>
            </a:r>
          </a:p>
          <a:p>
            <a:pPr lvl="1"/>
            <a:r>
              <a:rPr lang="en-US" dirty="0" smtClean="0"/>
              <a:t>A query, filtering nodes to a set T— “People named Adam”</a:t>
            </a:r>
          </a:p>
          <a:p>
            <a:pPr lvl="1"/>
            <a:r>
              <a:rPr lang="en-US" dirty="0" smtClean="0"/>
              <a:t>A user s (or distribution over </a:t>
            </a:r>
            <a:r>
              <a:rPr lang="en-US" dirty="0"/>
              <a:t>nodes) —me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Rank the approximate top-k targets by     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68" y="4707701"/>
            <a:ext cx="825500" cy="419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Search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86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Baselines:</a:t>
            </a:r>
          </a:p>
          <a:p>
            <a:pPr lvl="1"/>
            <a:r>
              <a:rPr lang="en-US" dirty="0" smtClean="0"/>
              <a:t>Monte Carlo: Needs many walks to find enough samples within T unless T is very large</a:t>
            </a:r>
            <a:endParaRPr lang="en-US" dirty="0"/>
          </a:p>
          <a:p>
            <a:pPr lvl="1"/>
            <a:r>
              <a:rPr lang="en-US" dirty="0" smtClean="0"/>
              <a:t>Bidirectional-PPR to each </a:t>
            </a:r>
            <a:r>
              <a:rPr lang="en-US" i="1" dirty="0" smtClean="0"/>
              <a:t>t</a:t>
            </a:r>
            <a:r>
              <a:rPr lang="en-US" dirty="0" smtClean="0"/>
              <a:t>: Slow unless T is small</a:t>
            </a:r>
            <a:endParaRPr lang="en-US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7200" y="3577161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Challenge: Can we </a:t>
            </a:r>
            <a:r>
              <a:rPr lang="en-US" sz="3200" dirty="0" smtClean="0"/>
              <a:t>efficiently find top-k for any size of T?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438" y="4682031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Idea: Modify Bidirectional-PPR to sample                 in proportion to </a:t>
            </a:r>
            <a:endParaRPr lang="en-US" sz="32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10" y="4885257"/>
            <a:ext cx="9271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1" y="5304362"/>
            <a:ext cx="825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Search Example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 rot="720000">
            <a:off x="4213695" y="2539731"/>
            <a:ext cx="1185292" cy="615002"/>
          </a:xfrm>
          <a:prstGeom prst="cloud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2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 rot="3180000">
            <a:off x="3840679" y="2957959"/>
            <a:ext cx="1972304" cy="727536"/>
          </a:xfrm>
          <a:prstGeom prst="cloud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Cloud 5"/>
          <p:cNvSpPr/>
          <p:nvPr/>
        </p:nvSpPr>
        <p:spPr>
          <a:xfrm rot="20867132">
            <a:off x="3982325" y="1956743"/>
            <a:ext cx="2711302" cy="697767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7" name="Straight Arrow Connector 6"/>
          <p:cNvCxnSpPr>
            <a:endCxn id="8" idx="2"/>
          </p:cNvCxnSpPr>
          <p:nvPr/>
        </p:nvCxnSpPr>
        <p:spPr>
          <a:xfrm flipV="1">
            <a:off x="4534854" y="2286546"/>
            <a:ext cx="583462" cy="305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8316" y="2257969"/>
            <a:ext cx="57150" cy="571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TextBox 8"/>
          <p:cNvSpPr txBox="1"/>
          <p:nvPr/>
        </p:nvSpPr>
        <p:spPr>
          <a:xfrm>
            <a:off x="5118315" y="1923615"/>
            <a:ext cx="4607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n-US" sz="3200" baseline="-25000" dirty="0" smtClean="0"/>
              <a:t>1</a:t>
            </a:r>
            <a:endParaRPr lang="en-US" sz="3200" baseline="-25000" dirty="0"/>
          </a:p>
        </p:txBody>
      </p:sp>
      <p:sp>
        <p:nvSpPr>
          <p:cNvPr id="10" name="Oval 9"/>
          <p:cNvSpPr/>
          <p:nvPr/>
        </p:nvSpPr>
        <p:spPr>
          <a:xfrm>
            <a:off x="5118316" y="2890910"/>
            <a:ext cx="57150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Box 10"/>
          <p:cNvSpPr txBox="1"/>
          <p:nvPr/>
        </p:nvSpPr>
        <p:spPr>
          <a:xfrm>
            <a:off x="5153292" y="2557293"/>
            <a:ext cx="4607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12" name="Oval 11"/>
          <p:cNvSpPr/>
          <p:nvPr/>
        </p:nvSpPr>
        <p:spPr>
          <a:xfrm>
            <a:off x="5118316" y="3446963"/>
            <a:ext cx="57150" cy="571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5272346" y="3131031"/>
            <a:ext cx="4607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n-US" sz="3200" baseline="-25000" dirty="0" smtClean="0"/>
              <a:t>3</a:t>
            </a:r>
            <a:endParaRPr lang="en-US" sz="3200" baseline="-25000" dirty="0"/>
          </a:p>
        </p:txBody>
      </p:sp>
      <p:sp>
        <p:nvSpPr>
          <p:cNvPr id="14" name="Oval 13"/>
          <p:cNvSpPr/>
          <p:nvPr/>
        </p:nvSpPr>
        <p:spPr>
          <a:xfrm>
            <a:off x="4431922" y="2591565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Oval 14"/>
          <p:cNvSpPr/>
          <p:nvPr/>
        </p:nvSpPr>
        <p:spPr>
          <a:xfrm>
            <a:off x="5698966" y="2257969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Oval 15"/>
          <p:cNvSpPr/>
          <p:nvPr/>
        </p:nvSpPr>
        <p:spPr>
          <a:xfrm>
            <a:off x="6269814" y="2515360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Oval 16"/>
          <p:cNvSpPr/>
          <p:nvPr/>
        </p:nvSpPr>
        <p:spPr>
          <a:xfrm>
            <a:off x="6268096" y="2088878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6304284" y="1763660"/>
            <a:ext cx="400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endParaRPr lang="en-US" sz="32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10299" y="1791237"/>
            <a:ext cx="381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baseline="-250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383684" y="2286434"/>
            <a:ext cx="287702" cy="1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5823786" y="2146029"/>
            <a:ext cx="370930" cy="1120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0"/>
          </p:cNvCxnSpPr>
          <p:nvPr/>
        </p:nvCxnSpPr>
        <p:spPr>
          <a:xfrm flipH="1">
            <a:off x="6298389" y="2190781"/>
            <a:ext cx="5895" cy="3245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534854" y="3032307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718596" y="2920368"/>
            <a:ext cx="370930" cy="1120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38708" y="3089457"/>
            <a:ext cx="350818" cy="357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45209" y="2706246"/>
            <a:ext cx="102556" cy="2981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817026" y="3723907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901088" y="3539354"/>
            <a:ext cx="217230" cy="183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348800" y="3752482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175468" y="3538714"/>
            <a:ext cx="150922" cy="1851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953996" y="2592462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2" name="TextBox 31"/>
          <p:cNvSpPr txBox="1"/>
          <p:nvPr/>
        </p:nvSpPr>
        <p:spPr>
          <a:xfrm>
            <a:off x="2953995" y="2499785"/>
            <a:ext cx="3451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baseline="-25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820110" y="2605734"/>
            <a:ext cx="5822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717178" y="2577159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68274" y="2605734"/>
            <a:ext cx="5822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04019" y="1777578"/>
            <a:ext cx="1190696" cy="2957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901088" y="1749001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8" name="Straight Arrow Connector 37"/>
          <p:cNvCxnSpPr>
            <a:stCxn id="32" idx="0"/>
          </p:cNvCxnSpPr>
          <p:nvPr/>
        </p:nvCxnSpPr>
        <p:spPr>
          <a:xfrm flipV="1">
            <a:off x="3126579" y="1791237"/>
            <a:ext cx="1683515" cy="708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571494" y="2116850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644621" y="2190781"/>
            <a:ext cx="302088" cy="366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413924" y="2751126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2485133" y="2649678"/>
            <a:ext cx="436768" cy="113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3023724" y="1679791"/>
            <a:ext cx="3202214" cy="861191"/>
          </a:xfrm>
          <a:custGeom>
            <a:avLst/>
            <a:gdLst>
              <a:gd name="connsiteX0" fmla="*/ 0 w 3202214"/>
              <a:gd name="connsiteY0" fmla="*/ 861191 h 861191"/>
              <a:gd name="connsiteX1" fmla="*/ 1900464 w 3202214"/>
              <a:gd name="connsiteY1" fmla="*/ 17549 h 861191"/>
              <a:gd name="connsiteX2" fmla="*/ 3202214 w 3202214"/>
              <a:gd name="connsiteY2" fmla="*/ 371334 h 8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14" h="861191">
                <a:moveTo>
                  <a:pt x="0" y="861191"/>
                </a:moveTo>
                <a:cubicBezTo>
                  <a:pt x="683381" y="480191"/>
                  <a:pt x="1366762" y="99192"/>
                  <a:pt x="1900464" y="17549"/>
                </a:cubicBezTo>
                <a:cubicBezTo>
                  <a:pt x="2434166" y="-64094"/>
                  <a:pt x="2818190" y="153620"/>
                  <a:pt x="3202214" y="371334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Freeform 43"/>
          <p:cNvSpPr/>
          <p:nvPr/>
        </p:nvSpPr>
        <p:spPr>
          <a:xfrm>
            <a:off x="3027845" y="2537668"/>
            <a:ext cx="1378664" cy="45719"/>
          </a:xfrm>
          <a:custGeom>
            <a:avLst/>
            <a:gdLst>
              <a:gd name="connsiteX0" fmla="*/ 0 w 3202214"/>
              <a:gd name="connsiteY0" fmla="*/ 861191 h 861191"/>
              <a:gd name="connsiteX1" fmla="*/ 1900464 w 3202214"/>
              <a:gd name="connsiteY1" fmla="*/ 17549 h 861191"/>
              <a:gd name="connsiteX2" fmla="*/ 3202214 w 3202214"/>
              <a:gd name="connsiteY2" fmla="*/ 371334 h 8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14" h="861191">
                <a:moveTo>
                  <a:pt x="0" y="861191"/>
                </a:moveTo>
                <a:cubicBezTo>
                  <a:pt x="683381" y="480191"/>
                  <a:pt x="1366762" y="99192"/>
                  <a:pt x="1900464" y="17549"/>
                </a:cubicBezTo>
                <a:cubicBezTo>
                  <a:pt x="2434166" y="-64094"/>
                  <a:pt x="2818190" y="153620"/>
                  <a:pt x="3202214" y="371334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Freeform 44"/>
          <p:cNvSpPr/>
          <p:nvPr/>
        </p:nvSpPr>
        <p:spPr>
          <a:xfrm rot="13481359" flipV="1">
            <a:off x="2575188" y="2313724"/>
            <a:ext cx="504966" cy="58806"/>
          </a:xfrm>
          <a:custGeom>
            <a:avLst/>
            <a:gdLst>
              <a:gd name="connsiteX0" fmla="*/ 0 w 3202214"/>
              <a:gd name="connsiteY0" fmla="*/ 861191 h 861191"/>
              <a:gd name="connsiteX1" fmla="*/ 1900464 w 3202214"/>
              <a:gd name="connsiteY1" fmla="*/ 17549 h 861191"/>
              <a:gd name="connsiteX2" fmla="*/ 3202214 w 3202214"/>
              <a:gd name="connsiteY2" fmla="*/ 371334 h 86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2214" h="861191">
                <a:moveTo>
                  <a:pt x="0" y="861191"/>
                </a:moveTo>
                <a:cubicBezTo>
                  <a:pt x="683381" y="480191"/>
                  <a:pt x="1366762" y="99192"/>
                  <a:pt x="1900464" y="17549"/>
                </a:cubicBezTo>
                <a:cubicBezTo>
                  <a:pt x="2434166" y="-64094"/>
                  <a:pt x="2818190" y="153620"/>
                  <a:pt x="3202214" y="371334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6" name="TextBox 45"/>
          <p:cNvSpPr txBox="1"/>
          <p:nvPr/>
        </p:nvSpPr>
        <p:spPr>
          <a:xfrm>
            <a:off x="4489475" y="2310552"/>
            <a:ext cx="3581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</a:t>
            </a:r>
            <a:endParaRPr lang="en-US" sz="3200" baseline="-25000" dirty="0"/>
          </a:p>
        </p:txBody>
      </p:sp>
      <p:sp>
        <p:nvSpPr>
          <p:cNvPr id="50" name="Oval 49"/>
          <p:cNvSpPr/>
          <p:nvPr/>
        </p:nvSpPr>
        <p:spPr>
          <a:xfrm>
            <a:off x="6557486" y="2463999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1" name="Straight Arrow Connector 50"/>
          <p:cNvCxnSpPr>
            <a:endCxn id="50" idx="1"/>
          </p:cNvCxnSpPr>
          <p:nvPr/>
        </p:nvCxnSpPr>
        <p:spPr>
          <a:xfrm>
            <a:off x="6359261" y="2186543"/>
            <a:ext cx="206594" cy="2858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 flipH="1">
            <a:off x="5987467" y="2497205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 flipH="1">
            <a:off x="6036248" y="2184719"/>
            <a:ext cx="203053" cy="3208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 flipH="1">
            <a:off x="6770784" y="2291286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6" name="Straight Arrow Connector 55"/>
          <p:cNvCxnSpPr>
            <a:endCxn id="55" idx="7"/>
          </p:cNvCxnSpPr>
          <p:nvPr/>
        </p:nvCxnSpPr>
        <p:spPr>
          <a:xfrm>
            <a:off x="6367004" y="2146029"/>
            <a:ext cx="412149" cy="1536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26647" y="3503026"/>
            <a:ext cx="89103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/>
              <a:t>Expand targets</a:t>
            </a:r>
          </a:p>
          <a:p>
            <a:r>
              <a:rPr lang="en-US" sz="3100" dirty="0" smtClean="0"/>
              <a:t>Random walks</a:t>
            </a:r>
          </a:p>
          <a:p>
            <a:r>
              <a:rPr lang="en-US" sz="3100" dirty="0" smtClean="0"/>
              <a:t>To </a:t>
            </a:r>
            <a:r>
              <a:rPr lang="en-US" sz="3100" dirty="0"/>
              <a:t>sample a target:</a:t>
            </a:r>
          </a:p>
          <a:p>
            <a:r>
              <a:rPr lang="en-US" sz="3100" dirty="0" smtClean="0"/>
              <a:t>     layer </a:t>
            </a:r>
            <a:r>
              <a:rPr lang="en-US" sz="3100" dirty="0"/>
              <a:t>1: sample (</a:t>
            </a:r>
            <a:r>
              <a:rPr lang="en-US" sz="3100" dirty="0" err="1"/>
              <a:t>a,b,c</a:t>
            </a:r>
            <a:r>
              <a:rPr lang="en-US" sz="3100" dirty="0"/>
              <a:t>) </a:t>
            </a:r>
            <a:r>
              <a:rPr lang="en-US" sz="3100" dirty="0" err="1"/>
              <a:t>w.p</a:t>
            </a:r>
            <a:r>
              <a:rPr lang="en-US" sz="3100" dirty="0"/>
              <a:t>. (0, 10%, 90%)</a:t>
            </a:r>
          </a:p>
          <a:p>
            <a:r>
              <a:rPr lang="en-US" sz="3100" dirty="0" smtClean="0"/>
              <a:t>     Layer </a:t>
            </a:r>
            <a:r>
              <a:rPr lang="en-US" sz="3100" dirty="0"/>
              <a:t>2: b→ t</a:t>
            </a:r>
            <a:r>
              <a:rPr lang="en-US" sz="3100" baseline="-25000" dirty="0"/>
              <a:t>1</a:t>
            </a:r>
            <a:endParaRPr lang="en-US" sz="3100" dirty="0"/>
          </a:p>
          <a:p>
            <a:r>
              <a:rPr lang="en-US" sz="3100" dirty="0"/>
              <a:t>              </a:t>
            </a:r>
            <a:r>
              <a:rPr lang="en-US" sz="3100" dirty="0" smtClean="0"/>
              <a:t>      </a:t>
            </a:r>
            <a:r>
              <a:rPr lang="en-US" sz="3100" dirty="0"/>
              <a:t>c→ sample (t</a:t>
            </a:r>
            <a:r>
              <a:rPr lang="en-US" sz="3100" baseline="-25000" dirty="0"/>
              <a:t>1</a:t>
            </a:r>
            <a:r>
              <a:rPr lang="en-US" sz="3100" dirty="0"/>
              <a:t>, t</a:t>
            </a:r>
            <a:r>
              <a:rPr lang="en-US" sz="3100" baseline="-25000" dirty="0"/>
              <a:t>2,</a:t>
            </a:r>
            <a:r>
              <a:rPr lang="en-US" sz="3100" dirty="0"/>
              <a:t> t</a:t>
            </a:r>
            <a:r>
              <a:rPr lang="en-US" sz="3100" baseline="-25000" dirty="0"/>
              <a:t>3</a:t>
            </a:r>
            <a:r>
              <a:rPr lang="en-US" sz="3100" dirty="0"/>
              <a:t>) </a:t>
            </a:r>
            <a:r>
              <a:rPr lang="en-US" sz="3100" dirty="0" err="1"/>
              <a:t>w.p</a:t>
            </a:r>
            <a:r>
              <a:rPr lang="en-US" sz="3100" dirty="0"/>
              <a:t> (56%, 22%, 22%)</a:t>
            </a:r>
            <a:endParaRPr lang="en-US" sz="3100" baseline="-25000" dirty="0"/>
          </a:p>
          <a:p>
            <a:pPr marL="342900" indent="-342900">
              <a:buAutoNum type="arabicPeriod"/>
            </a:pPr>
            <a:endParaRPr lang="en-US" sz="3100" dirty="0"/>
          </a:p>
        </p:txBody>
      </p: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1775659" y="2463999"/>
            <a:ext cx="7127207" cy="1294613"/>
            <a:chOff x="1775659" y="2463999"/>
            <a:chExt cx="7127207" cy="1294613"/>
          </a:xfrm>
        </p:grpSpPr>
        <p:cxnSp>
          <p:nvCxnSpPr>
            <p:cNvPr id="64" name="Straight Arrow Connector 63"/>
            <p:cNvCxnSpPr>
              <a:stCxn id="65" idx="1"/>
            </p:cNvCxnSpPr>
            <p:nvPr/>
          </p:nvCxnSpPr>
          <p:spPr>
            <a:xfrm flipH="1">
              <a:off x="5543888" y="3144906"/>
              <a:ext cx="725926" cy="3213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269814" y="2606297"/>
              <a:ext cx="26330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People Named</a:t>
              </a:r>
              <a:br>
                <a:rPr lang="en-US" sz="3200" dirty="0" smtClean="0"/>
              </a:br>
              <a:r>
                <a:rPr lang="en-US" sz="3200" dirty="0" smtClean="0"/>
                <a:t> Adam</a:t>
              </a:r>
              <a:endParaRPr lang="en-US" sz="3200" dirty="0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 flipV="1">
              <a:off x="5579098" y="2948060"/>
              <a:ext cx="746153" cy="947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5543888" y="2463999"/>
              <a:ext cx="823117" cy="4840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1775659" y="3173836"/>
              <a:ext cx="26729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Searching User</a:t>
              </a:r>
              <a:endParaRPr lang="en-US" sz="3200" dirty="0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921901" y="2672714"/>
              <a:ext cx="32096" cy="5011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69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43" grpId="0" animBg="1"/>
      <p:bldP spid="44" grpId="0" animBg="1"/>
      <p:bldP spid="45" grpId="0" animBg="1"/>
      <p:bldP spid="6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Personalized Search Running Time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30" y="1258893"/>
            <a:ext cx="5174484" cy="3880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602780" y="2909449"/>
            <a:ext cx="426526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Running Time per Search (s)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758314" y="4989164"/>
            <a:ext cx="23189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Target Set Size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56640" y="5303689"/>
            <a:ext cx="76301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Precision@3 set to 90% for all algorithms.</a:t>
            </a:r>
            <a:endParaRPr lang="en-US" sz="32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74484" y="1113239"/>
            <a:ext cx="76969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Runtime on Twitter-2010 (1.5 billion edges)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 flipV="1">
            <a:off x="2391740" y="1524005"/>
            <a:ext cx="275260" cy="222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556549" y="4766914"/>
            <a:ext cx="4318001" cy="222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14084" y="4616535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758314" y="4644132"/>
            <a:ext cx="73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064297" y="4644132"/>
            <a:ext cx="91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1000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266566" y="4616535"/>
            <a:ext cx="118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10,000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 flipH="1">
            <a:off x="1959288" y="1747938"/>
            <a:ext cx="773524" cy="30672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05568" y="3223769"/>
            <a:ext cx="54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2130130" y="2584615"/>
            <a:ext cx="73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935425" y="1995537"/>
            <a:ext cx="91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1000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373220" y="3842805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2139507" y="4429523"/>
            <a:ext cx="639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0.1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35713" y="5794867"/>
            <a:ext cx="92281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Significant Pre-computation (3-30MB per keyword)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96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Search Result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47</a:t>
            </a:fld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83" y="4955117"/>
            <a:ext cx="4546600" cy="558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5238750" y="4286250"/>
            <a:ext cx="10583" cy="592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5" y="1712379"/>
            <a:ext cx="7315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4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9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2" y="39180"/>
            <a:ext cx="8434917" cy="61626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93" y="751310"/>
            <a:ext cx="2671340" cy="2671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Web Search</a:t>
            </a:r>
            <a:br>
              <a:rPr lang="en-US" dirty="0" smtClean="0"/>
            </a:br>
            <a:r>
              <a:rPr lang="en-US" sz="1600" dirty="0" smtClean="0"/>
              <a:t>[</a:t>
            </a:r>
            <a:r>
              <a:rPr lang="en-US" sz="1600" dirty="0" err="1" smtClean="0"/>
              <a:t>Haveliwala</a:t>
            </a:r>
            <a:r>
              <a:rPr lang="en-US" sz="1600" dirty="0" smtClean="0"/>
              <a:t>, 2003]</a:t>
            </a:r>
          </a:p>
          <a:p>
            <a:r>
              <a:rPr lang="en-US" dirty="0" smtClean="0"/>
              <a:t>Product Recommendation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[</a:t>
            </a:r>
            <a:r>
              <a:rPr lang="en-US" sz="1600" dirty="0" err="1" smtClean="0"/>
              <a:t>Baluja</a:t>
            </a:r>
            <a:r>
              <a:rPr lang="en-US" sz="1600" dirty="0" smtClean="0"/>
              <a:t>, </a:t>
            </a:r>
            <a:r>
              <a:rPr lang="en-US" sz="1600" dirty="0"/>
              <a:t>et </a:t>
            </a:r>
            <a:r>
              <a:rPr lang="en-US" sz="1600" dirty="0" smtClean="0"/>
              <a:t>al, 2008]</a:t>
            </a:r>
          </a:p>
          <a:p>
            <a:r>
              <a:rPr lang="en-US" dirty="0" smtClean="0"/>
              <a:t>Friend Recommendation</a:t>
            </a:r>
            <a:br>
              <a:rPr lang="en-US" dirty="0" smtClean="0"/>
            </a:br>
            <a:r>
              <a:rPr lang="en-US" dirty="0" smtClean="0"/>
              <a:t>(SALSA)</a:t>
            </a:r>
            <a:br>
              <a:rPr lang="en-US" dirty="0" smtClean="0"/>
            </a:br>
            <a:r>
              <a:rPr lang="en-US" sz="1600" dirty="0" smtClean="0"/>
              <a:t>[Gupta et al, 2013]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79" y="2485605"/>
            <a:ext cx="3429249" cy="2129744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b="59717"/>
          <a:stretch/>
        </p:blipFill>
        <p:spPr bwMode="auto">
          <a:xfrm>
            <a:off x="2868763" y="4233333"/>
            <a:ext cx="4016189" cy="174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83" y="0"/>
            <a:ext cx="9144000" cy="57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8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7084"/>
            <a:ext cx="8686801" cy="490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 smtClean="0"/>
              <a:t>Task: Find applications of entropy in computer networking.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personalizedsearchdemo.com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73" y="2370666"/>
            <a:ext cx="5483026" cy="39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Computing PageRank on graph too large for one machine.</a:t>
            </a:r>
          </a:p>
          <a:p>
            <a:r>
              <a:rPr lang="en-US" dirty="0" smtClean="0"/>
              <a:t>Algorithm: </a:t>
            </a:r>
          </a:p>
          <a:p>
            <a:pPr lvl="1"/>
            <a:r>
              <a:rPr lang="en-US" dirty="0" smtClean="0"/>
              <a:t>Shard edges randomly,</a:t>
            </a:r>
          </a:p>
          <a:p>
            <a:pPr lvl="1"/>
            <a:r>
              <a:rPr lang="en-US" dirty="0" smtClean="0"/>
              <a:t> compute on each machine</a:t>
            </a:r>
          </a:p>
          <a:p>
            <a:pPr lvl="1"/>
            <a:r>
              <a:rPr lang="en-US" dirty="0" smtClean="0"/>
              <a:t> average results</a:t>
            </a:r>
          </a:p>
          <a:p>
            <a:r>
              <a:rPr lang="en-US" dirty="0" smtClean="0"/>
              <a:t>Basic idea: Duplicate edges from low-degree nodes. Gives an unbiased</a:t>
            </a:r>
            <a:r>
              <a:rPr lang="en-US" baseline="30000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estimator.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9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8358" y="6356350"/>
            <a:ext cx="2133600" cy="365125"/>
          </a:xfrm>
        </p:spPr>
        <p:txBody>
          <a:bodyPr/>
          <a:lstStyle/>
          <a:p>
            <a:fld id="{6BA24F48-D2DD-5F48-B2A3-E225ED7E60C7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sharded_PageRank_l1error_Twitter-201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57" y="981081"/>
            <a:ext cx="6392333" cy="4794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824843" y="3037509"/>
            <a:ext cx="13390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L1 Error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075059" y="5617236"/>
            <a:ext cx="352046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Min Degree Parameter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err="1" smtClean="0"/>
              <a:t>Sharded</a:t>
            </a:r>
            <a:r>
              <a:rPr lang="en-US" dirty="0" smtClean="0"/>
              <a:t> Global PageRank Accuracy on Twitter-2010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75416" y="5600315"/>
            <a:ext cx="10583" cy="298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58513" y="5758410"/>
            <a:ext cx="2087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Edge </a:t>
            </a:r>
            <a:br>
              <a:rPr lang="en-US" sz="3200" dirty="0" smtClean="0"/>
            </a:br>
            <a:r>
              <a:rPr lang="en-US" sz="3200" dirty="0" smtClean="0"/>
              <a:t>Duplication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212427" y="5486162"/>
            <a:ext cx="10583" cy="298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95524" y="5644257"/>
            <a:ext cx="23391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Average 2.1x</a:t>
            </a:r>
            <a:br>
              <a:rPr lang="en-US" sz="3200" dirty="0" smtClean="0"/>
            </a:br>
            <a:r>
              <a:rPr lang="en-US" sz="3200" dirty="0" smtClean="0"/>
              <a:t>Duplication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646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creen Shot 2014-03-17 at 2.56.2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262" y="-8874"/>
            <a:ext cx="5929313" cy="7285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83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2719" y="2187575"/>
            <a:ext cx="1609725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52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347663" y="228600"/>
            <a:ext cx="8315369" cy="182191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/>
              <a:t>A Dark Test for Twitter’s People Recommendation System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167373" y="1452914"/>
            <a:ext cx="3608235" cy="479946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/>
              <a:t>Run various algorithms to predict follows, but don’t display the results. Instead, just observe how many of the top </a:t>
            </a:r>
            <a:r>
              <a:rPr sz="2000">
                <a:solidFill>
                  <a:srgbClr val="FFFB00"/>
                </a:solidFill>
              </a:rPr>
              <a:t>predictions</a:t>
            </a:r>
            <a:r>
              <a:rPr sz="2000"/>
              <a:t> get followed organically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/>
              <a:t>(Money = Personalized PageRank on a bipartite graph; Love = HITS)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/>
              <a:t>[Bahmani, Chowdhury, Goel; 2010]</a:t>
            </a:r>
          </a:p>
        </p:txBody>
      </p:sp>
      <p:pic>
        <p:nvPicPr>
          <p:cNvPr id="91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0420" y="2192947"/>
            <a:ext cx="5174055" cy="4616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86468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33337" y="419100"/>
            <a:ext cx="8358188" cy="1797050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/>
              <a:t>Promoted Tweets and Promoted Accounts</a:t>
            </a:r>
          </a:p>
        </p:txBody>
      </p:sp>
      <p:pic>
        <p:nvPicPr>
          <p:cNvPr id="94" name="Screen Shot 2014-03-28 at 5.33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913" y="2125245"/>
            <a:ext cx="4762500" cy="4929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 Shot 2014-03-30 at 8.05.2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2126586"/>
            <a:ext cx="4914900" cy="482824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3276600" y="5245100"/>
            <a:ext cx="5586413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01600">
            <a:solidFill>
              <a:srgbClr val="942192"/>
            </a:solidFill>
            <a:miter lim="400000"/>
          </a:ln>
        </p:spPr>
        <p:txBody>
          <a:bodyPr lIns="0" tIns="0" rIns="0" bIns="0" anchor="ctr"/>
          <a:lstStyle/>
          <a:p>
            <a:pPr defTabSz="245364">
              <a:defRPr sz="3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714375" y="2946400"/>
            <a:ext cx="3233738" cy="1390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01600">
            <a:solidFill>
              <a:srgbClr val="942192"/>
            </a:solidFill>
            <a:miter lim="400000"/>
          </a:ln>
        </p:spPr>
        <p:txBody>
          <a:bodyPr lIns="0" tIns="0" rIns="0" bIns="0" anchor="ctr"/>
          <a:lstStyle/>
          <a:p>
            <a:pPr defTabSz="245364">
              <a:defRPr sz="3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530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 advAuto="0"/>
      <p:bldP spid="9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Personalized PageRank</a:t>
            </a:r>
            <a:br>
              <a:rPr lang="en-US" dirty="0" smtClean="0"/>
            </a:br>
            <a:r>
              <a:rPr lang="en-US" sz="1600" dirty="0" smtClean="0"/>
              <a:t>[</a:t>
            </a:r>
            <a:r>
              <a:rPr lang="en-US" sz="1600" dirty="0"/>
              <a:t>Yang, </a:t>
            </a:r>
            <a:r>
              <a:rPr lang="en-US" sz="1600" dirty="0" err="1"/>
              <a:t>Lescovec</a:t>
            </a:r>
            <a:r>
              <a:rPr lang="en-US" sz="1600" dirty="0"/>
              <a:t> 2015],[Andersen, Chung, Lang 2006</a:t>
            </a:r>
            <a:r>
              <a:rPr lang="en-US" sz="1600" dirty="0" smtClean="0"/>
              <a:t>]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77" y="2361780"/>
            <a:ext cx="2953380" cy="30976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4F48-D2DD-5F48-B2A3-E225ED7E60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6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begin{document}&#10;$$&#10;\tilde{O}\left({r_{max}\over \epsilon^2\delta}\right) = \tilde{O}\left({nr_{max}\over \epsilon^2}\right)&#10;$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8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begin{eqnarray*}&#10;\pi_s(t) &amp;=&amp; p^s(t) + \sum_{v}\left(r^s(v)\pi_t(v){d_t\over d_v}\right)\\&#10;&amp;=&amp; p^s(t) + \underset{v \sim \pi_t}{\mathbb{E}}\left[{r^s(v)\over d_v}d_t \right]&#10;\end{eqnarray*}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68"/>
  <p:tag name="PICTUREFILESIZE" val="279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begin{eqnarray*}&#10;\pi_s(t) &amp;=&amp; p^s(t) + \sum_{v}\left(r^s(v)\pi_t(v){d_t\over d_v}\right)\\&#10;&amp;=&amp; p^s(t) + \underset{v \sim \pi_t}{\mathbb{E}}\left[{r^s(v)\over d_v}d_t \right]&#10;\end{eqnarray*}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68"/>
  <p:tag name="PICTUREFILESIZE" val="279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symb}&#10;\usepackage{amsmath}&#10;\begin{document}&#10;\begin{eqnarray*}&#10;\mbox{Running Time} &amp;=&amp; \tilde{O}\left({1\over r_{\max}} + {r_{\max}d_t\over\delta\epsilon^2}\right)  \\&amp;=&amp; \tilde{O}\left({1\over\epsilon}\sqrt{d_t\over\delta}\right)\\&#10;&amp;=&amp; \tilde{O}\left({\sqrt{m}\over\epsilon}\right) \mbox{    if }\delta = d_t/m 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9"/>
  <p:tag name="PICTUREFILESIZE" val="3865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21353</TotalTime>
  <Words>1743</Words>
  <Application>Microsoft Macintosh PowerPoint</Application>
  <PresentationFormat>On-screen Show (4:3)</PresentationFormat>
  <Paragraphs>336</Paragraphs>
  <Slides>53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Sublinear Algorithms for Personalized PageRank, with Applications</vt:lpstr>
      <vt:lpstr>Personalized PageRank</vt:lpstr>
      <vt:lpstr>Motivation: Personalized Search</vt:lpstr>
      <vt:lpstr>Motivation: Personalized Search</vt:lpstr>
      <vt:lpstr>Applications</vt:lpstr>
      <vt:lpstr>PowerPoint Presentation</vt:lpstr>
      <vt:lpstr>A Dark Test for Twitter’s People Recommendation System</vt:lpstr>
      <vt:lpstr>Promoted Tweets and Promoted Accounts</vt:lpstr>
      <vt:lpstr>Applications</vt:lpstr>
      <vt:lpstr>Estimation Goal</vt:lpstr>
      <vt:lpstr>The Challenge</vt:lpstr>
      <vt:lpstr>Previous Algorithms  Summary</vt:lpstr>
      <vt:lpstr>Results Preview (Experiment)</vt:lpstr>
      <vt:lpstr>Results Preview (Theory)</vt:lpstr>
      <vt:lpstr>Generalizations</vt:lpstr>
      <vt:lpstr>Previous Algorithm: Monte-Carlo</vt:lpstr>
      <vt:lpstr>Previous Algorithm: Local Update</vt:lpstr>
      <vt:lpstr>Local Update Background</vt:lpstr>
      <vt:lpstr>Local Update Example</vt:lpstr>
      <vt:lpstr>Local Update Example</vt:lpstr>
      <vt:lpstr>Local Update Example</vt:lpstr>
      <vt:lpstr>Local Update Example</vt:lpstr>
      <vt:lpstr>Local Update Example</vt:lpstr>
      <vt:lpstr>Local Update Example</vt:lpstr>
      <vt:lpstr>Analogy: Bidirectional Shortest Path</vt:lpstr>
      <vt:lpstr>Bidirectional Estimation</vt:lpstr>
      <vt:lpstr>Bidirectional-PPR Algorithm</vt:lpstr>
      <vt:lpstr>Number of samples</vt:lpstr>
      <vt:lpstr>Bidirectional-PPR Example</vt:lpstr>
      <vt:lpstr>Theoretical Results</vt:lpstr>
      <vt:lpstr>Forward vs Reverse Work Trade-off</vt:lpstr>
      <vt:lpstr>Theoretical Results</vt:lpstr>
      <vt:lpstr>Problem: Unbalanced  Forward and Reverse Runtime</vt:lpstr>
      <vt:lpstr>Heuristic: Balancing  Forward and Reverse Runtime</vt:lpstr>
      <vt:lpstr>Experiments</vt:lpstr>
      <vt:lpstr>Experimental Results: 70x Faster</vt:lpstr>
      <vt:lpstr>Alternative Estimator for Undirected Graphs</vt:lpstr>
      <vt:lpstr>Alternative Algorithm for Undirected Graphs</vt:lpstr>
      <vt:lpstr>Alternative Algorithm for Undirected Graphs</vt:lpstr>
      <vt:lpstr>Running time for Undirected Graphs</vt:lpstr>
      <vt:lpstr>Open Problems</vt:lpstr>
      <vt:lpstr>Open Problems</vt:lpstr>
      <vt:lpstr>Personalized Search Problem</vt:lpstr>
      <vt:lpstr>Personalized Search Problem</vt:lpstr>
      <vt:lpstr>Personalized Search Example</vt:lpstr>
      <vt:lpstr>Personalized Search Running Time</vt:lpstr>
      <vt:lpstr>Personalized Search Result</vt:lpstr>
      <vt:lpstr>Demo</vt:lpstr>
      <vt:lpstr>PowerPoint Presentation</vt:lpstr>
      <vt:lpstr>PowerPoint Presentation</vt:lpstr>
      <vt:lpstr>Demo</vt:lpstr>
      <vt:lpstr>Distributed PageRank</vt:lpstr>
      <vt:lpstr>Sharded Global PageRank Accuracy on Twitter-2010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Algorithms for Personalized PageRank</dc:title>
  <dc:creator>Peter Lofgren</dc:creator>
  <cp:lastModifiedBy>Ashish Goel</cp:lastModifiedBy>
  <cp:revision>230</cp:revision>
  <cp:lastPrinted>2015-08-03T16:44:36Z</cp:lastPrinted>
  <dcterms:created xsi:type="dcterms:W3CDTF">2015-07-20T16:42:16Z</dcterms:created>
  <dcterms:modified xsi:type="dcterms:W3CDTF">2015-08-28T05:12:07Z</dcterms:modified>
</cp:coreProperties>
</file>